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7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7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2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4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8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2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9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3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8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D9B4-038C-4A0B-A52D-3DD92DC8128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42BF-286A-4321-A236-7C0F8575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5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ropbox\תרגול קורסים\תורת המעגלים החשמליים - MATLAB\תשע''ה - חורף\פורמטים\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9" b="9950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65909" y="2923138"/>
            <a:ext cx="2882616" cy="258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91161" y="1350978"/>
            <a:ext cx="8842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 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0808" y="5732253"/>
            <a:ext cx="6745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4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Advanced topics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0">
            <a:extLst>
              <a:ext uri="{FF2B5EF4-FFF2-40B4-BE49-F238E27FC236}">
                <a16:creationId xmlns:a16="http://schemas.microsoft.com/office/drawing/2014/main" id="{AB7AAC1E-BF7A-43E1-A2A1-E9043E0D3C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01" y="127442"/>
            <a:ext cx="2488672" cy="106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derivative: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n-order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derivatives: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11" name="מציין מיקום טקסט 6"/>
          <p:cNvSpPr txBox="1">
            <a:spLocks/>
          </p:cNvSpPr>
          <p:nvPr/>
        </p:nvSpPr>
        <p:spPr>
          <a:xfrm>
            <a:off x="2811290" y="2203229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diff(symbolic function)</a:t>
            </a:r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מציין מיקום טקסט 6"/>
          <p:cNvSpPr txBox="1">
            <a:spLocks/>
          </p:cNvSpPr>
          <p:nvPr/>
        </p:nvSpPr>
        <p:spPr>
          <a:xfrm>
            <a:off x="2811290" y="2927105"/>
            <a:ext cx="6572296" cy="7601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f = x*exp(x);</a:t>
            </a:r>
          </a:p>
          <a:p>
            <a:pPr algn="l" rtl="0"/>
            <a:r>
              <a:rPr lang="en-US" sz="2000" dirty="0" err="1"/>
              <a:t>df_dx</a:t>
            </a:r>
            <a:r>
              <a:rPr lang="en-US" sz="2000" dirty="0"/>
              <a:t> = diff(f) </a:t>
            </a:r>
            <a:r>
              <a:rPr lang="en-US" sz="2000" dirty="0">
                <a:solidFill>
                  <a:srgbClr val="218A23"/>
                </a:solidFill>
              </a:rPr>
              <a:t>% exp(x) + x*exp(x)</a:t>
            </a:r>
            <a:endParaRPr lang="ar-JO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מציין מיקום טקסט 6"/>
          <p:cNvSpPr txBox="1">
            <a:spLocks/>
          </p:cNvSpPr>
          <p:nvPr/>
        </p:nvSpPr>
        <p:spPr>
          <a:xfrm>
            <a:off x="2811290" y="4303888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diff(symbolic function, n)</a:t>
            </a:r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מציין מיקום טקסט 6"/>
          <p:cNvSpPr txBox="1">
            <a:spLocks/>
          </p:cNvSpPr>
          <p:nvPr/>
        </p:nvSpPr>
        <p:spPr>
          <a:xfrm>
            <a:off x="2811290" y="5206757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d7y_dx7 = diff(f,7) </a:t>
            </a:r>
            <a:r>
              <a:rPr lang="en-US" sz="2000" dirty="0">
                <a:solidFill>
                  <a:srgbClr val="218A23"/>
                </a:solidFill>
              </a:rPr>
              <a:t>% 7*exp(x) + x*exp(x)</a:t>
            </a:r>
          </a:p>
        </p:txBody>
      </p:sp>
    </p:spTree>
    <p:extLst>
      <p:ext uri="{BB962C8B-B14F-4D97-AF65-F5344CB8AC3E}">
        <p14:creationId xmlns:p14="http://schemas.microsoft.com/office/powerpoint/2010/main" val="769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Non-specific integral calculation: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particular integral: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8" name="מציין מיקום טקסט 6"/>
          <p:cNvSpPr txBox="1">
            <a:spLocks/>
          </p:cNvSpPr>
          <p:nvPr/>
        </p:nvSpPr>
        <p:spPr>
          <a:xfrm>
            <a:off x="2735090" y="2127221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(symbolic function)</a:t>
            </a:r>
            <a:endParaRPr lang="en-US" sz="2000" dirty="0">
              <a:solidFill>
                <a:srgbClr val="218A23"/>
              </a:solidFill>
            </a:endParaRP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811290" y="3049818"/>
            <a:ext cx="6572296" cy="7601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f = 1/x ; </a:t>
            </a:r>
          </a:p>
          <a:p>
            <a:pPr algn="l" rtl="0">
              <a:buNone/>
            </a:pPr>
            <a:r>
              <a:rPr lang="en-US" sz="2000" dirty="0" err="1"/>
              <a:t>int</a:t>
            </a:r>
            <a:r>
              <a:rPr lang="en-US" sz="2000" dirty="0"/>
              <a:t>(f) </a:t>
            </a:r>
            <a:r>
              <a:rPr lang="en-US" sz="2000" dirty="0">
                <a:solidFill>
                  <a:srgbClr val="218A23"/>
                </a:solidFill>
              </a:rPr>
              <a:t>% log(x)</a:t>
            </a: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מציין מיקום טקסט 6"/>
          <p:cNvSpPr txBox="1">
            <a:spLocks/>
          </p:cNvSpPr>
          <p:nvPr/>
        </p:nvSpPr>
        <p:spPr>
          <a:xfrm>
            <a:off x="2507668" y="4294023"/>
            <a:ext cx="7932911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(symbolic function, symbolic variable, minimum value, maximum value)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מציין מיקום טקסט 6"/>
          <p:cNvSpPr txBox="1">
            <a:spLocks/>
          </p:cNvSpPr>
          <p:nvPr/>
        </p:nvSpPr>
        <p:spPr>
          <a:xfrm>
            <a:off x="3187975" y="5206756"/>
            <a:ext cx="65722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int</a:t>
            </a:r>
            <a:r>
              <a:rPr lang="en-US" sz="2000" dirty="0"/>
              <a:t>(f, </a:t>
            </a:r>
            <a:r>
              <a:rPr lang="en-US" sz="2000" dirty="0">
                <a:solidFill>
                  <a:srgbClr val="A020F0"/>
                </a:solidFill>
              </a:rPr>
              <a:t>'x’</a:t>
            </a:r>
            <a:r>
              <a:rPr lang="en-US" sz="2000" dirty="0"/>
              <a:t>, 1, 2*pi) </a:t>
            </a:r>
            <a:r>
              <a:rPr lang="en-US" sz="2000" dirty="0">
                <a:solidFill>
                  <a:srgbClr val="218A23"/>
                </a:solidFill>
              </a:rPr>
              <a:t>% log(2*pi)</a:t>
            </a:r>
            <a:endParaRPr lang="en-US" sz="2000" dirty="0"/>
          </a:p>
          <a:p>
            <a:pPr algn="l" rtl="0">
              <a:buNone/>
            </a:pPr>
            <a:r>
              <a:rPr lang="en-US" sz="2000" dirty="0" err="1"/>
              <a:t>int</a:t>
            </a:r>
            <a:r>
              <a:rPr lang="en-US" sz="2000" dirty="0"/>
              <a:t>(f, </a:t>
            </a:r>
            <a:r>
              <a:rPr lang="en-US" sz="2000" dirty="0">
                <a:solidFill>
                  <a:srgbClr val="A020F0"/>
                </a:solidFill>
              </a:rPr>
              <a:t>'x’</a:t>
            </a:r>
            <a:r>
              <a:rPr lang="en-US" sz="2000" dirty="0"/>
              <a:t>, 1, sin(t)) </a:t>
            </a:r>
            <a:r>
              <a:rPr lang="en-US" sz="2000" dirty="0">
                <a:solidFill>
                  <a:srgbClr val="218A23"/>
                </a:solidFill>
              </a:rPr>
              <a:t>% log(sin(t))</a:t>
            </a:r>
          </a:p>
        </p:txBody>
      </p:sp>
    </p:spTree>
    <p:extLst>
      <p:ext uri="{BB962C8B-B14F-4D97-AF65-F5344CB8AC3E}">
        <p14:creationId xmlns:p14="http://schemas.microsoft.com/office/powerpoint/2010/main" val="39320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calculation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specify right or the left limit:</a:t>
            </a:r>
          </a:p>
        </p:txBody>
      </p:sp>
      <p:sp>
        <p:nvSpPr>
          <p:cNvPr id="11" name="מציין מיקום טקסט 6"/>
          <p:cNvSpPr txBox="1">
            <a:spLocks/>
          </p:cNvSpPr>
          <p:nvPr/>
        </p:nvSpPr>
        <p:spPr>
          <a:xfrm>
            <a:off x="2187843" y="2164824"/>
            <a:ext cx="7572428" cy="428628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l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imit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(symbolic function, symbolic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 variable, limit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)</a:t>
            </a:r>
          </a:p>
        </p:txBody>
      </p:sp>
      <p:sp>
        <p:nvSpPr>
          <p:cNvPr id="12" name="מציין מיקום טקסט 6"/>
          <p:cNvSpPr txBox="1">
            <a:spLocks/>
          </p:cNvSpPr>
          <p:nvPr/>
        </p:nvSpPr>
        <p:spPr>
          <a:xfrm>
            <a:off x="2687909" y="3049817"/>
            <a:ext cx="6572296" cy="7601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f(x) = exp(-1/x) ;</a:t>
            </a:r>
          </a:p>
          <a:p>
            <a:pPr algn="l" rtl="0"/>
            <a:r>
              <a:rPr lang="en-US" sz="2000" dirty="0"/>
              <a:t>limit(f,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, </a:t>
            </a:r>
            <a:r>
              <a:rPr lang="en-US" sz="2000" dirty="0" err="1"/>
              <a:t>Inf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1</a:t>
            </a:r>
          </a:p>
          <a:p>
            <a:pPr algn="l" rtl="0">
              <a:buNone/>
            </a:pPr>
            <a:endParaRPr lang="en-US" sz="2000" dirty="0"/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מציין מיקום טקסט 6"/>
          <p:cNvSpPr txBox="1">
            <a:spLocks/>
          </p:cNvSpPr>
          <p:nvPr/>
        </p:nvSpPr>
        <p:spPr>
          <a:xfrm>
            <a:off x="2687909" y="4434929"/>
            <a:ext cx="65722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limit(f,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, 0, </a:t>
            </a:r>
            <a:r>
              <a:rPr lang="en-US" sz="2000" dirty="0">
                <a:solidFill>
                  <a:srgbClr val="A020F0"/>
                </a:solidFill>
              </a:rPr>
              <a:t>'right'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0</a:t>
            </a:r>
          </a:p>
          <a:p>
            <a:pPr algn="l" rtl="0">
              <a:buNone/>
            </a:pPr>
            <a:r>
              <a:rPr lang="en-US" sz="2000" dirty="0"/>
              <a:t>limit(f,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, 0, </a:t>
            </a:r>
            <a:r>
              <a:rPr lang="en-US" sz="2000" dirty="0">
                <a:solidFill>
                  <a:srgbClr val="A020F0"/>
                </a:solidFill>
              </a:rPr>
              <a:t>'left'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</a:t>
            </a:r>
            <a:r>
              <a:rPr lang="en-US" sz="2000" dirty="0" err="1">
                <a:solidFill>
                  <a:srgbClr val="218A23"/>
                </a:solidFill>
              </a:rPr>
              <a:t>Inf</a:t>
            </a:r>
            <a:endParaRPr lang="en-US" sz="2000" dirty="0">
              <a:solidFill>
                <a:srgbClr val="218A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 and Laplace transform: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13" name="מציין מיקום טקסט 6"/>
          <p:cNvSpPr txBox="1">
            <a:spLocks/>
          </p:cNvSpPr>
          <p:nvPr/>
        </p:nvSpPr>
        <p:spPr>
          <a:xfrm>
            <a:off x="2270743" y="2173278"/>
            <a:ext cx="7500990" cy="785818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fourier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(symbolic function, symbolic variable, transformed variable)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r>
              <a:rPr lang="en-US" sz="20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l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aplace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(symbolic function, symbolic variable, transformed variable)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</p:txBody>
      </p:sp>
      <p:sp>
        <p:nvSpPr>
          <p:cNvPr id="17" name="מציין מיקום טקסט 6"/>
          <p:cNvSpPr txBox="1">
            <a:spLocks/>
          </p:cNvSpPr>
          <p:nvPr/>
        </p:nvSpPr>
        <p:spPr>
          <a:xfrm>
            <a:off x="2770809" y="3575650"/>
            <a:ext cx="6500858" cy="1688794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syms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t w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f(t) =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rectangularPulse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(t) 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F(w) =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fourier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(f , t , w)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% 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(cos(w/2)*1i + sin(w/2))/w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18A23"/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			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- (cos(w/2)*1i - sin(w/2))/w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18A23"/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F(w) = simplify(F , 50)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% (2*sin(w/2))/w</a:t>
            </a:r>
          </a:p>
        </p:txBody>
      </p:sp>
      <p:sp>
        <p:nvSpPr>
          <p:cNvPr id="18" name="מציין מיקום טקסט 6"/>
          <p:cNvSpPr txBox="1">
            <a:spLocks/>
          </p:cNvSpPr>
          <p:nvPr/>
        </p:nvSpPr>
        <p:spPr>
          <a:xfrm>
            <a:off x="2699371" y="5472655"/>
            <a:ext cx="65722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syms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020F0"/>
                </a:solidFill>
              </a:rPr>
              <a:t>s</a:t>
            </a:r>
            <a:r>
              <a:rPr lang="en-US" sz="2000" dirty="0"/>
              <a:t>;</a:t>
            </a:r>
          </a:p>
          <a:p>
            <a:pPr algn="l" rtl="0">
              <a:buNone/>
            </a:pPr>
            <a:r>
              <a:rPr lang="en-US" sz="2000" dirty="0"/>
              <a:t>P(s) = </a:t>
            </a:r>
            <a:r>
              <a:rPr lang="en-US" sz="2000" dirty="0" err="1"/>
              <a:t>laplace</a:t>
            </a:r>
            <a:r>
              <a:rPr lang="en-US" sz="2000" dirty="0"/>
              <a:t>(f , t , s) </a:t>
            </a:r>
            <a:r>
              <a:rPr lang="en-US" sz="2000" dirty="0">
                <a:solidFill>
                  <a:srgbClr val="218A23"/>
                </a:solidFill>
              </a:rPr>
              <a:t>% 1/s - exp(-s/2)/s</a:t>
            </a:r>
          </a:p>
        </p:txBody>
      </p:sp>
    </p:spTree>
    <p:extLst>
      <p:ext uri="{BB962C8B-B14F-4D97-AF65-F5344CB8AC3E}">
        <p14:creationId xmlns:p14="http://schemas.microsoft.com/office/powerpoint/2010/main" val="18810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8" y="1236439"/>
            <a:ext cx="103516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 expansion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function: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8" name="מציין מיקום טקסט 6"/>
          <p:cNvSpPr txBox="1">
            <a:spLocks/>
          </p:cNvSpPr>
          <p:nvPr/>
        </p:nvSpPr>
        <p:spPr>
          <a:xfrm>
            <a:off x="1786221" y="2138362"/>
            <a:ext cx="9375805" cy="442923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taylor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(symbolic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 function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,</a:t>
            </a: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'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ExpansionPoint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’ </a:t>
            </a:r>
            <a:r>
              <a:rPr lang="en-US" sz="2000" kern="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, expansion 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,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‘Order’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,order of expansion)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</p:txBody>
      </p:sp>
      <p:sp>
        <p:nvSpPr>
          <p:cNvPr id="10" name="מציין מיקום טקסט 6"/>
          <p:cNvSpPr txBox="1">
            <a:spLocks/>
          </p:cNvSpPr>
          <p:nvPr/>
        </p:nvSpPr>
        <p:spPr>
          <a:xfrm>
            <a:off x="2580752" y="3175000"/>
            <a:ext cx="7786742" cy="3000396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syms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 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f(x) = exp(x) ;</a:t>
            </a:r>
          </a:p>
          <a:p>
            <a:pPr lvl="0"/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T9 =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taylor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(f ,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'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ExpansionPoint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'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 , 1 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020F0"/>
                </a:solidFill>
                <a:effectLst/>
                <a:uLnTx/>
                <a:uFillTx/>
                <a:latin typeface="Times New Roman"/>
                <a:cs typeface="David"/>
              </a:rPr>
              <a:t>‘Order’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, 9)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% exp(1) + exp(1)*(x - 1) + (exp(1)*(x - 1)^2)/2 + (exp(1)*(x - 1)^3)/6 + (exp(1)*(x - 1)^4)/24 + (exp(1)*(x - 1)^5)/120 + (exp(1)*(x - 1)^6)/720 + (exp(1)*(x - 1)^7)/5040 + (exp(1)*(x - 1)^8)/40320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David"/>
              </a:rPr>
              <a:t>simplify(T9)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%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18A23"/>
                </a:solidFill>
                <a:effectLst/>
                <a:uLnTx/>
                <a:uFillTx/>
                <a:latin typeface="Times New Roman"/>
                <a:cs typeface="David"/>
              </a:rPr>
              <a:t>(exp(1)*(x^8 + 28*x^6 + 112*x^5 + 630*x^4 + 2464*x^3 + 7420*x^2 + 14832*x + 14833))/40320</a:t>
            </a:r>
          </a:p>
        </p:txBody>
      </p:sp>
    </p:spTree>
    <p:extLst>
      <p:ext uri="{BB962C8B-B14F-4D97-AF65-F5344CB8AC3E}">
        <p14:creationId xmlns:p14="http://schemas.microsoft.com/office/powerpoint/2010/main" val="32343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8" y="1236439"/>
            <a:ext cx="10351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algebraic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can solved with the help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define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equation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string, and then we must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in the command: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מציין מיקום טקסט 6"/>
          <p:cNvSpPr txBox="1">
            <a:spLocks/>
          </p:cNvSpPr>
          <p:nvPr/>
        </p:nvSpPr>
        <p:spPr>
          <a:xfrm>
            <a:off x="2700029" y="2144380"/>
            <a:ext cx="6572296" cy="428628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s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olve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(equation, variable)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700029" y="2802288"/>
            <a:ext cx="657229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syms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020F0"/>
                </a:solidFill>
              </a:rPr>
              <a:t>x</a:t>
            </a:r>
            <a:r>
              <a:rPr lang="en-US" sz="2000" dirty="0"/>
              <a:t>;</a:t>
            </a:r>
          </a:p>
          <a:p>
            <a:pPr algn="l" rtl="0">
              <a:buNone/>
            </a:pPr>
            <a:r>
              <a:rPr lang="en-US" sz="2000" dirty="0"/>
              <a:t>solve(x^2 == 1 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)  </a:t>
            </a:r>
            <a:r>
              <a:rPr lang="en-US" sz="2000" dirty="0">
                <a:solidFill>
                  <a:srgbClr val="218A23"/>
                </a:solidFill>
              </a:rPr>
              <a:t>% 1,-1</a:t>
            </a:r>
          </a:p>
          <a:p>
            <a:pPr algn="l" rtl="0">
              <a:buNone/>
            </a:pPr>
            <a:r>
              <a:rPr lang="en-US" sz="2000" dirty="0"/>
              <a:t>assume(x&gt;0) ;</a:t>
            </a:r>
          </a:p>
          <a:p>
            <a:pPr algn="l" rtl="0">
              <a:buNone/>
            </a:pPr>
            <a:r>
              <a:rPr lang="en-US" sz="2000" dirty="0"/>
              <a:t>solve(x^2 == 1 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1</a:t>
            </a:r>
          </a:p>
        </p:txBody>
      </p:sp>
      <p:sp>
        <p:nvSpPr>
          <p:cNvPr id="11" name="מציין מיקום טקסט 6"/>
          <p:cNvSpPr txBox="1">
            <a:spLocks/>
          </p:cNvSpPr>
          <p:nvPr/>
        </p:nvSpPr>
        <p:spPr>
          <a:xfrm>
            <a:off x="2700029" y="5194546"/>
            <a:ext cx="657229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syms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020F0"/>
                </a:solidFill>
              </a:rPr>
              <a:t>y</a:t>
            </a:r>
            <a:endParaRPr lang="en-US" sz="2000" dirty="0"/>
          </a:p>
          <a:p>
            <a:pPr algn="l" rtl="0">
              <a:buNone/>
            </a:pPr>
            <a:r>
              <a:rPr lang="en-US" sz="2000" dirty="0" err="1"/>
              <a:t>eqn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A020F0"/>
                </a:solidFill>
              </a:rPr>
              <a:t>'y^2 = 1’</a:t>
            </a:r>
            <a:r>
              <a:rPr lang="en-US" sz="2000" dirty="0"/>
              <a:t>; </a:t>
            </a:r>
          </a:p>
          <a:p>
            <a:pPr algn="l" rtl="0">
              <a:buNone/>
            </a:pPr>
            <a:r>
              <a:rPr lang="en-US" sz="2000" dirty="0"/>
              <a:t>solve(</a:t>
            </a:r>
            <a:r>
              <a:rPr lang="en-US" sz="2000" dirty="0" err="1"/>
              <a:t>eqn</a:t>
            </a:r>
            <a:r>
              <a:rPr lang="en-US" sz="2000" dirty="0"/>
              <a:t> , </a:t>
            </a:r>
            <a:r>
              <a:rPr lang="en-US" sz="2000" dirty="0">
                <a:solidFill>
                  <a:srgbClr val="A020F0"/>
                </a:solidFill>
              </a:rPr>
              <a:t>'y'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 1,-1</a:t>
            </a:r>
          </a:p>
        </p:txBody>
      </p:sp>
    </p:spTree>
    <p:extLst>
      <p:ext uri="{BB962C8B-B14F-4D97-AF65-F5344CB8AC3E}">
        <p14:creationId xmlns:p14="http://schemas.microsoft.com/office/powerpoint/2010/main" val="20353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8" y="1236439"/>
            <a:ext cx="103516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equations can be found with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no equality, than automatically MATLAB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solves the equation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equals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מציין מיקום טקסט 6"/>
          <p:cNvSpPr txBox="1">
            <a:spLocks/>
          </p:cNvSpPr>
          <p:nvPr/>
        </p:nvSpPr>
        <p:spPr>
          <a:xfrm>
            <a:off x="2700029" y="2172476"/>
            <a:ext cx="6572296" cy="428628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s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olve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(equation</a:t>
            </a:r>
            <a:r>
              <a:rPr lang="en-US" sz="2000" kern="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1, equation2,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…, variable</a:t>
            </a:r>
            <a:r>
              <a:rPr lang="en-US" sz="2000" kern="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1, variable2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</p:txBody>
      </p:sp>
      <p:sp>
        <p:nvSpPr>
          <p:cNvPr id="12" name="מציין מיקום טקסט 6"/>
          <p:cNvSpPr txBox="1">
            <a:spLocks/>
          </p:cNvSpPr>
          <p:nvPr/>
        </p:nvSpPr>
        <p:spPr>
          <a:xfrm>
            <a:off x="2700029" y="2886601"/>
            <a:ext cx="6572296" cy="178595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syms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020F0"/>
                </a:solidFill>
              </a:rPr>
              <a:t>x y z </a:t>
            </a:r>
            <a:r>
              <a:rPr lang="en-US" sz="2000" dirty="0"/>
              <a:t>;</a:t>
            </a:r>
          </a:p>
          <a:p>
            <a:pPr algn="l" rtl="0">
              <a:buNone/>
            </a:pPr>
            <a:r>
              <a:rPr lang="en-US" sz="2000" dirty="0"/>
              <a:t>eq1 = z - </a:t>
            </a:r>
            <a:r>
              <a:rPr lang="en-US" sz="2000" dirty="0" err="1"/>
              <a:t>sqrt</a:t>
            </a:r>
            <a:r>
              <a:rPr lang="en-US" sz="2000" dirty="0"/>
              <a:t>(x^2 + y^2) ;</a:t>
            </a:r>
          </a:p>
          <a:p>
            <a:pPr algn="l" rtl="0">
              <a:buNone/>
            </a:pPr>
            <a:r>
              <a:rPr lang="en-US" sz="2000" dirty="0"/>
              <a:t>eq2 = 0.5*x - 0.5*y +z - 1 ;</a:t>
            </a:r>
          </a:p>
          <a:p>
            <a:pPr algn="l" rtl="0">
              <a:buNone/>
            </a:pPr>
            <a:r>
              <a:rPr lang="en-US" sz="2000" dirty="0"/>
              <a:t>eq3 = 4*x + y - 1 ;</a:t>
            </a:r>
          </a:p>
          <a:p>
            <a:pPr algn="l" rtl="0">
              <a:buNone/>
            </a:pPr>
            <a:r>
              <a:rPr lang="es-ES" sz="2000" dirty="0"/>
              <a:t>[a , b , c] = solve(eq1 , eq2 , eq3 , </a:t>
            </a:r>
            <a:r>
              <a:rPr lang="es-ES" sz="2000" dirty="0">
                <a:solidFill>
                  <a:srgbClr val="A020F0"/>
                </a:solidFill>
              </a:rPr>
              <a:t>'x'</a:t>
            </a:r>
            <a:r>
              <a:rPr lang="es-ES" sz="2000" dirty="0"/>
              <a:t> , </a:t>
            </a:r>
            <a:r>
              <a:rPr lang="es-ES" sz="2000" dirty="0">
                <a:solidFill>
                  <a:srgbClr val="A020F0"/>
                </a:solidFill>
              </a:rPr>
              <a:t>'y' </a:t>
            </a:r>
            <a:r>
              <a:rPr lang="es-ES" sz="2000" dirty="0"/>
              <a:t>, </a:t>
            </a:r>
            <a:r>
              <a:rPr lang="es-ES" sz="2000" dirty="0">
                <a:solidFill>
                  <a:srgbClr val="A020F0"/>
                </a:solidFill>
              </a:rPr>
              <a:t>'z'</a:t>
            </a:r>
            <a:r>
              <a:rPr lang="es-E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21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8" y="1236439"/>
            <a:ext cx="10351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of differential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differential equations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done by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dsolve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conditions can be specified into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dsolve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מציין מיקום טקסט 6"/>
          <p:cNvSpPr txBox="1">
            <a:spLocks/>
          </p:cNvSpPr>
          <p:nvPr/>
        </p:nvSpPr>
        <p:spPr>
          <a:xfrm>
            <a:off x="2700029" y="2156344"/>
            <a:ext cx="6572296" cy="428628"/>
          </a:xfrm>
          <a:prstGeom prst="rect">
            <a:avLst/>
          </a:prstGeom>
          <a:solidFill>
            <a:srgbClr val="FFFFFF"/>
          </a:solidFill>
          <a:ln>
            <a:solidFill>
              <a:srgbClr val="7A7A7A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dsolve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(</a:t>
            </a: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 </a:t>
            </a:r>
            <a:r>
              <a:rPr lang="en-US" sz="2000" kern="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/>
                <a:cs typeface="David"/>
              </a:rPr>
              <a:t>Equation1, Equation2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…,Variable1,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 Variable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/>
                <a:cs typeface="David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Times New Roman"/>
              <a:cs typeface="David"/>
            </a:endParaRPr>
          </a:p>
        </p:txBody>
      </p:sp>
      <p:sp>
        <p:nvSpPr>
          <p:cNvPr id="8" name="מציין מיקום טקסט 6"/>
          <p:cNvSpPr txBox="1">
            <a:spLocks/>
          </p:cNvSpPr>
          <p:nvPr/>
        </p:nvSpPr>
        <p:spPr>
          <a:xfrm>
            <a:off x="2700029" y="3008839"/>
            <a:ext cx="6572296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syms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020F0"/>
                </a:solidFill>
              </a:rPr>
              <a:t>y(x)</a:t>
            </a:r>
            <a:r>
              <a:rPr lang="en-US" sz="2000" dirty="0"/>
              <a:t>;</a:t>
            </a:r>
          </a:p>
          <a:p>
            <a:pPr algn="l" rtl="0">
              <a:buNone/>
            </a:pPr>
            <a:r>
              <a:rPr lang="en-US" sz="2000" dirty="0" err="1"/>
              <a:t>eqn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A020F0"/>
                </a:solidFill>
              </a:rPr>
              <a:t>'D2y = -4*y' </a:t>
            </a:r>
            <a:r>
              <a:rPr lang="en-US" sz="2000" dirty="0"/>
              <a:t>;</a:t>
            </a:r>
          </a:p>
          <a:p>
            <a:pPr algn="l" rtl="0">
              <a:buNone/>
            </a:pPr>
            <a:r>
              <a:rPr lang="en-US" sz="2000" dirty="0" err="1"/>
              <a:t>dsolve</a:t>
            </a:r>
            <a:r>
              <a:rPr lang="en-US" sz="2000" dirty="0"/>
              <a:t>(</a:t>
            </a:r>
            <a:r>
              <a:rPr lang="en-US" sz="2000" dirty="0" err="1"/>
              <a:t>eqn</a:t>
            </a:r>
            <a:r>
              <a:rPr lang="en-US" sz="2000" dirty="0"/>
              <a:t> 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C3*</a:t>
            </a:r>
            <a:r>
              <a:rPr lang="en-US" sz="2000" dirty="0" err="1">
                <a:solidFill>
                  <a:srgbClr val="218A23"/>
                </a:solidFill>
              </a:rPr>
              <a:t>cos</a:t>
            </a:r>
            <a:r>
              <a:rPr lang="en-US" sz="2000" dirty="0">
                <a:solidFill>
                  <a:srgbClr val="218A23"/>
                </a:solidFill>
              </a:rPr>
              <a:t>(2*x) + C4*sin(2*x)</a:t>
            </a:r>
          </a:p>
          <a:p>
            <a:pPr algn="l" rtl="0">
              <a:buNone/>
            </a:pPr>
            <a:r>
              <a:rPr lang="en-US" sz="2000" dirty="0" err="1"/>
              <a:t>dsolve</a:t>
            </a:r>
            <a:r>
              <a:rPr lang="en-US" sz="2000" dirty="0"/>
              <a:t>(diff(y,2)==-4*y , </a:t>
            </a:r>
            <a:r>
              <a:rPr lang="en-US" sz="2000" dirty="0">
                <a:solidFill>
                  <a:srgbClr val="A020F0"/>
                </a:solidFill>
              </a:rPr>
              <a:t>'x'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C12*</a:t>
            </a:r>
            <a:r>
              <a:rPr lang="en-US" sz="2000" dirty="0" err="1">
                <a:solidFill>
                  <a:srgbClr val="218A23"/>
                </a:solidFill>
              </a:rPr>
              <a:t>cos</a:t>
            </a:r>
            <a:r>
              <a:rPr lang="en-US" sz="2000" dirty="0">
                <a:solidFill>
                  <a:srgbClr val="218A23"/>
                </a:solidFill>
              </a:rPr>
              <a:t>(2*x) + C13*sin(2*x)</a:t>
            </a: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700029" y="5341303"/>
            <a:ext cx="657229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s-ES" sz="2000" dirty="0"/>
              <a:t>dsolve(eqn , y(0)==0 , </a:t>
            </a:r>
            <a:r>
              <a:rPr lang="es-ES" sz="2000" dirty="0">
                <a:solidFill>
                  <a:srgbClr val="A020F0"/>
                </a:solidFill>
              </a:rPr>
              <a:t>'Dy(0)=1' </a:t>
            </a:r>
            <a:r>
              <a:rPr lang="es-ES" sz="2000" dirty="0"/>
              <a:t>, </a:t>
            </a:r>
            <a:r>
              <a:rPr lang="es-ES" sz="2000" dirty="0">
                <a:solidFill>
                  <a:srgbClr val="A020F0"/>
                </a:solidFill>
              </a:rPr>
              <a:t>'x'</a:t>
            </a:r>
            <a:r>
              <a:rPr lang="es-ES" sz="2000" dirty="0"/>
              <a:t>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218A23"/>
                </a:solidFill>
              </a:rPr>
              <a:t>% sin(2*x)/2</a:t>
            </a:r>
            <a:endParaRPr lang="es-ES" sz="2000" dirty="0">
              <a:solidFill>
                <a:srgbClr val="218A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Interpolation/Extrapolation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236439"/>
            <a:ext cx="109837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can be approximated by polynomial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a vector y(x)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polynomial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 power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p is a vector containing the polynomial coefficients.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the polynomial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coefficients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as a function of x values.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מציין מיקום טקסט 6"/>
          <p:cNvSpPr txBox="1">
            <a:spLocks/>
          </p:cNvSpPr>
          <p:nvPr/>
        </p:nvSpPr>
        <p:spPr>
          <a:xfrm>
            <a:off x="2700029" y="2164713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 =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polyfit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(x, y, 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מציין מיקום טקסט 6"/>
          <p:cNvSpPr txBox="1">
            <a:spLocks/>
          </p:cNvSpPr>
          <p:nvPr/>
        </p:nvSpPr>
        <p:spPr>
          <a:xfrm>
            <a:off x="2700029" y="3424338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y_pol</a:t>
            </a:r>
            <a:r>
              <a:rPr lang="en-US" sz="2000" dirty="0"/>
              <a:t> = </a:t>
            </a:r>
            <a:r>
              <a:rPr lang="en-US" sz="2000" dirty="0" err="1"/>
              <a:t>polyval</a:t>
            </a:r>
            <a:r>
              <a:rPr lang="en-US" sz="2000" dirty="0"/>
              <a:t>(p, x);</a:t>
            </a:r>
          </a:p>
        </p:txBody>
      </p:sp>
      <p:sp>
        <p:nvSpPr>
          <p:cNvPr id="13" name="מציין מיקום טקסט 6"/>
          <p:cNvSpPr txBox="1">
            <a:spLocks/>
          </p:cNvSpPr>
          <p:nvPr/>
        </p:nvSpPr>
        <p:spPr>
          <a:xfrm>
            <a:off x="1029729" y="4339017"/>
            <a:ext cx="4286280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x = </a:t>
            </a:r>
            <a:r>
              <a:rPr lang="en-US" sz="2000" dirty="0" err="1"/>
              <a:t>linspace</a:t>
            </a:r>
            <a:r>
              <a:rPr lang="en-US" sz="2000" dirty="0"/>
              <a:t>(0,10,1000) ;</a:t>
            </a:r>
          </a:p>
          <a:p>
            <a:pPr algn="l" rtl="0">
              <a:buNone/>
            </a:pPr>
            <a:r>
              <a:rPr lang="en-US" sz="2000" dirty="0"/>
              <a:t>y = x.^2 + 2*x+3 +5*</a:t>
            </a:r>
            <a:r>
              <a:rPr lang="en-US" sz="2000" dirty="0" err="1"/>
              <a:t>randn</a:t>
            </a:r>
            <a:r>
              <a:rPr lang="en-US" sz="2000" dirty="0"/>
              <a:t>(size(x));</a:t>
            </a:r>
          </a:p>
          <a:p>
            <a:pPr algn="l" rtl="0">
              <a:buNone/>
            </a:pPr>
            <a:r>
              <a:rPr lang="en-US" sz="2000" dirty="0"/>
              <a:t>p = </a:t>
            </a:r>
            <a:r>
              <a:rPr lang="en-US" sz="2000" dirty="0" err="1"/>
              <a:t>polyfit</a:t>
            </a:r>
            <a:r>
              <a:rPr lang="en-US" sz="2000" dirty="0"/>
              <a:t>(x,y,2) </a:t>
            </a:r>
            <a:r>
              <a:rPr lang="en-US" sz="2000" dirty="0">
                <a:solidFill>
                  <a:srgbClr val="218A23"/>
                </a:solidFill>
              </a:rPr>
              <a:t>%  [1.02 , 1.82 , 3.32]</a:t>
            </a:r>
          </a:p>
          <a:p>
            <a:pPr algn="l" rtl="0">
              <a:buNone/>
            </a:pPr>
            <a:r>
              <a:rPr lang="en-US" sz="2000" dirty="0" err="1"/>
              <a:t>y_pol</a:t>
            </a:r>
            <a:r>
              <a:rPr lang="en-US" sz="2000" dirty="0"/>
              <a:t> = </a:t>
            </a:r>
            <a:r>
              <a:rPr lang="en-US" sz="2000" dirty="0" err="1"/>
              <a:t>polyval</a:t>
            </a:r>
            <a:r>
              <a:rPr lang="en-US" sz="2000" dirty="0"/>
              <a:t>(</a:t>
            </a:r>
            <a:r>
              <a:rPr lang="en-US" sz="2000" dirty="0" err="1"/>
              <a:t>p,x</a:t>
            </a:r>
            <a:r>
              <a:rPr lang="en-US" sz="2000" dirty="0"/>
              <a:t>);</a:t>
            </a:r>
          </a:p>
          <a:p>
            <a:pPr algn="l" rtl="0">
              <a:buNone/>
            </a:pPr>
            <a:r>
              <a:rPr lang="en-US" sz="2000" dirty="0"/>
              <a:t>figure;</a:t>
            </a:r>
          </a:p>
          <a:p>
            <a:pPr algn="l" rtl="0">
              <a:buNone/>
            </a:pPr>
            <a:r>
              <a:rPr lang="en-US" sz="2000" dirty="0"/>
              <a:t>plot(x, y, </a:t>
            </a:r>
            <a:r>
              <a:rPr lang="en-US" sz="2000" dirty="0">
                <a:solidFill>
                  <a:srgbClr val="A020F0"/>
                </a:solidFill>
              </a:rPr>
              <a:t>’b’</a:t>
            </a:r>
            <a:r>
              <a:rPr lang="en-US" sz="2000" dirty="0"/>
              <a:t>, x, </a:t>
            </a:r>
            <a:r>
              <a:rPr lang="en-US" sz="2000" dirty="0" err="1"/>
              <a:t>y_pol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A020F0"/>
                </a:solidFill>
              </a:rPr>
              <a:t>’r’</a:t>
            </a:r>
            <a:r>
              <a:rPr lang="en-US" sz="2000" dirty="0"/>
              <a:t>)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2984" y="4279641"/>
            <a:ext cx="29527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право 2"/>
          <p:cNvSpPr/>
          <p:nvPr/>
        </p:nvSpPr>
        <p:spPr>
          <a:xfrm>
            <a:off x="5610759" y="5096833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handles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236439"/>
            <a:ext cx="109837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“function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handle”?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to define and refer to the function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function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for one or more variables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equivalent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you can integrate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748463" y="2578656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h = @</a:t>
            </a:r>
            <a:r>
              <a:rPr lang="en-US" sz="2000" dirty="0" err="1"/>
              <a:t>function_name</a:t>
            </a:r>
            <a:endParaRPr lang="he-IL" sz="2000" dirty="0"/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מציין מיקום טקסט 6"/>
          <p:cNvSpPr txBox="1">
            <a:spLocks/>
          </p:cNvSpPr>
          <p:nvPr/>
        </p:nvSpPr>
        <p:spPr>
          <a:xfrm>
            <a:off x="2748463" y="3485467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err="1"/>
              <a:t>my_func</a:t>
            </a:r>
            <a:r>
              <a:rPr lang="en-US" sz="2000" dirty="0"/>
              <a:t> = @(</a:t>
            </a:r>
            <a:r>
              <a:rPr lang="en-US" sz="2000" dirty="0" err="1"/>
              <a:t>x,y,z</a:t>
            </a:r>
            <a:r>
              <a:rPr lang="en-US" sz="2000" dirty="0"/>
              <a:t>) x^2*y/max(z,1)</a:t>
            </a: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מציין מיקום טקסט 6"/>
          <p:cNvSpPr txBox="1">
            <a:spLocks/>
          </p:cNvSpPr>
          <p:nvPr/>
        </p:nvSpPr>
        <p:spPr>
          <a:xfrm>
            <a:off x="2748463" y="4245026"/>
            <a:ext cx="6572296" cy="928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rgbClr val="1D1DFF"/>
                </a:solidFill>
              </a:rPr>
              <a:t>function</a:t>
            </a:r>
            <a:r>
              <a:rPr lang="en-US" sz="2000" dirty="0"/>
              <a:t> out= </a:t>
            </a:r>
            <a:r>
              <a:rPr lang="en-US" sz="2000" dirty="0" err="1"/>
              <a:t>my_func</a:t>
            </a:r>
            <a:r>
              <a:rPr lang="en-US" sz="2000" dirty="0"/>
              <a:t>(</a:t>
            </a:r>
            <a:r>
              <a:rPr lang="en-US" sz="2000" dirty="0" err="1"/>
              <a:t>x,y,z</a:t>
            </a:r>
            <a:r>
              <a:rPr lang="en-US" sz="2000" dirty="0"/>
              <a:t>)</a:t>
            </a:r>
          </a:p>
          <a:p>
            <a:pPr algn="l" rtl="0"/>
            <a:r>
              <a:rPr lang="en-US" sz="2000" dirty="0"/>
              <a:t>    out= x^2*y/max(z,1);</a:t>
            </a:r>
          </a:p>
          <a:p>
            <a:pPr algn="l" rtl="0"/>
            <a:r>
              <a:rPr lang="en-US" sz="2000" dirty="0" smtClean="0">
                <a:solidFill>
                  <a:srgbClr val="1D1DFF"/>
                </a:solidFill>
              </a:rPr>
              <a:t>end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מציין מיקום טקסט 6"/>
          <p:cNvSpPr txBox="1">
            <a:spLocks/>
          </p:cNvSpPr>
          <p:nvPr/>
        </p:nvSpPr>
        <p:spPr>
          <a:xfrm>
            <a:off x="2748463" y="5685082"/>
            <a:ext cx="6572296" cy="7143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f = @(x) 1/ </a:t>
            </a:r>
            <a:r>
              <a:rPr lang="en-US" sz="2000" dirty="0" err="1"/>
              <a:t>sqrt</a:t>
            </a:r>
            <a:r>
              <a:rPr lang="en-US" sz="2000" dirty="0"/>
              <a:t>(2*pi) * exp(-x.^2/2) ;</a:t>
            </a:r>
          </a:p>
          <a:p>
            <a:pPr algn="l" rtl="0"/>
            <a:r>
              <a:rPr lang="en-US" sz="2000" dirty="0"/>
              <a:t>integral(f, -</a:t>
            </a:r>
            <a:r>
              <a:rPr lang="en-US" sz="2000" dirty="0" err="1"/>
              <a:t>Inf</a:t>
            </a:r>
            <a:r>
              <a:rPr lang="en-US" sz="2000" dirty="0"/>
              <a:t>, </a:t>
            </a:r>
            <a:r>
              <a:rPr lang="en-US" sz="2000" dirty="0" err="1"/>
              <a:t>Inf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1</a:t>
            </a:r>
          </a:p>
        </p:txBody>
      </p:sp>
    </p:spTree>
    <p:extLst>
      <p:ext uri="{BB962C8B-B14F-4D97-AF65-F5344CB8AC3E}">
        <p14:creationId xmlns:p14="http://schemas.microsoft.com/office/powerpoint/2010/main" val="284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0279" y="1570008"/>
            <a:ext cx="10351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ordinary equations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quations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Fitting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polynomial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 GUI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 ODE’s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153309"/>
            <a:ext cx="1098373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differential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convenient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ode45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 for a numerical solution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 system (there are other functions from this family).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function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y(t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the call to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ode45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0" dirty="0" smtClean="0"/>
              <a:t>[t, Y]= ode45(@</a:t>
            </a:r>
            <a:r>
              <a:rPr lang="fr-FR" sz="2800" b="0" dirty="0" err="1" smtClean="0"/>
              <a:t>odefun</a:t>
            </a:r>
            <a:r>
              <a:rPr lang="he-IL" sz="2800" b="0" dirty="0" smtClean="0"/>
              <a:t> </a:t>
            </a:r>
            <a:r>
              <a:rPr lang="fr-FR" sz="2800" b="0" dirty="0" smtClean="0"/>
              <a:t>,</a:t>
            </a:r>
            <a:r>
              <a:rPr lang="he-IL" sz="2800" b="0" dirty="0" smtClean="0"/>
              <a:t> </a:t>
            </a:r>
            <a:r>
              <a:rPr lang="fr-FR" sz="2800" b="0" dirty="0" smtClean="0"/>
              <a:t>[</a:t>
            </a:r>
            <a:r>
              <a:rPr lang="fr-FR" sz="2800" b="0" dirty="0" err="1" smtClean="0"/>
              <a:t>t</a:t>
            </a:r>
            <a:r>
              <a:rPr lang="fr-FR" sz="2800" b="0" baseline="-25000" dirty="0" err="1" smtClean="0"/>
              <a:t>min</a:t>
            </a:r>
            <a:r>
              <a:rPr lang="fr-FR" sz="2800" b="0" dirty="0" smtClean="0"/>
              <a:t> </a:t>
            </a:r>
            <a:r>
              <a:rPr lang="he-IL" sz="2800" b="0" dirty="0" smtClean="0"/>
              <a:t> ,</a:t>
            </a:r>
            <a:r>
              <a:rPr lang="fr-FR" sz="2800" b="0" dirty="0" err="1" smtClean="0"/>
              <a:t>t</a:t>
            </a:r>
            <a:r>
              <a:rPr lang="fr-FR" sz="2800" b="0" baseline="-25000" dirty="0" err="1" smtClean="0"/>
              <a:t>max</a:t>
            </a:r>
            <a:r>
              <a:rPr lang="fr-FR" sz="2800" b="0" dirty="0" smtClean="0"/>
              <a:t>]</a:t>
            </a:r>
            <a:r>
              <a:rPr lang="he-IL" sz="2800" b="0" dirty="0" smtClean="0"/>
              <a:t> </a:t>
            </a:r>
            <a:r>
              <a:rPr lang="en-US" sz="2800" b="0" dirty="0" smtClean="0"/>
              <a:t>, y(</a:t>
            </a:r>
            <a:r>
              <a:rPr lang="fr-FR" sz="2800" b="0" dirty="0" err="1" smtClean="0"/>
              <a:t>t</a:t>
            </a:r>
            <a:r>
              <a:rPr lang="fr-FR" sz="2800" b="0" baseline="-25000" dirty="0" err="1" smtClean="0"/>
              <a:t>min</a:t>
            </a:r>
            <a:r>
              <a:rPr lang="fr-FR" sz="2800" b="0" dirty="0" smtClean="0"/>
              <a:t>))</a:t>
            </a:r>
            <a:endParaRPr lang="he-IL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step, 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“derivative function” – this is the function that describes the derivative (how y’ depends on t and y) – we will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according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step, we will activate the ode45 function with the appropriate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and the requested time interval.</a:t>
            </a:r>
          </a:p>
        </p:txBody>
      </p:sp>
      <p:cxnSp>
        <p:nvCxnSpPr>
          <p:cNvPr id="8" name="מחבר חץ ישר 19">
            <a:extLst>
              <a:ext uri="{FF2B5EF4-FFF2-40B4-BE49-F238E27FC236}">
                <a16:creationId xmlns:a16="http://schemas.microsoft.com/office/drawing/2014/main" id="{2C12B1DA-5328-4897-B358-BBB8A220DDB7}"/>
              </a:ext>
            </a:extLst>
          </p:cNvPr>
          <p:cNvCxnSpPr>
            <a:cxnSpLocks/>
          </p:cNvCxnSpPr>
          <p:nvPr/>
        </p:nvCxnSpPr>
        <p:spPr>
          <a:xfrm flipH="1">
            <a:off x="3031067" y="3364027"/>
            <a:ext cx="285984" cy="2873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04808" y="3651370"/>
            <a:ext cx="153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orresponding t vector</a:t>
            </a:r>
            <a:endParaRPr lang="ru-RU" dirty="0"/>
          </a:p>
        </p:txBody>
      </p:sp>
      <p:cxnSp>
        <p:nvCxnSpPr>
          <p:cNvPr id="11" name="מחבר חץ ישר 12">
            <a:extLst>
              <a:ext uri="{FF2B5EF4-FFF2-40B4-BE49-F238E27FC236}">
                <a16:creationId xmlns:a16="http://schemas.microsoft.com/office/drawing/2014/main" id="{827329BA-22D4-486B-A8CF-6666280914C0}"/>
              </a:ext>
            </a:extLst>
          </p:cNvPr>
          <p:cNvCxnSpPr>
            <a:cxnSpLocks/>
          </p:cNvCxnSpPr>
          <p:nvPr/>
        </p:nvCxnSpPr>
        <p:spPr>
          <a:xfrm>
            <a:off x="3574383" y="3336772"/>
            <a:ext cx="345684" cy="314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17051" y="3651370"/>
            <a:ext cx="153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 vector</a:t>
            </a:r>
            <a:endParaRPr lang="ru-RU" dirty="0"/>
          </a:p>
        </p:txBody>
      </p:sp>
      <p:cxnSp>
        <p:nvCxnSpPr>
          <p:cNvPr id="17" name="מחבר חץ ישר 12">
            <a:extLst>
              <a:ext uri="{FF2B5EF4-FFF2-40B4-BE49-F238E27FC236}">
                <a16:creationId xmlns:a16="http://schemas.microsoft.com/office/drawing/2014/main" id="{827329BA-22D4-486B-A8CF-6666280914C0}"/>
              </a:ext>
            </a:extLst>
          </p:cNvPr>
          <p:cNvCxnSpPr>
            <a:cxnSpLocks/>
          </p:cNvCxnSpPr>
          <p:nvPr/>
        </p:nvCxnSpPr>
        <p:spPr>
          <a:xfrm>
            <a:off x="5858015" y="3387301"/>
            <a:ext cx="0" cy="357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65641" y="3651370"/>
            <a:ext cx="212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andle to</a:t>
            </a:r>
          </a:p>
          <a:p>
            <a:pPr algn="ctr"/>
            <a:r>
              <a:rPr lang="en-US" dirty="0" smtClean="0"/>
              <a:t>“derivative function”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564081" y="3651370"/>
            <a:ext cx="1115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time</a:t>
            </a:r>
            <a:endParaRPr lang="ru-RU" dirty="0"/>
          </a:p>
        </p:txBody>
      </p:sp>
      <p:cxnSp>
        <p:nvCxnSpPr>
          <p:cNvPr id="20" name="מחבר חץ ישר 12">
            <a:extLst>
              <a:ext uri="{FF2B5EF4-FFF2-40B4-BE49-F238E27FC236}">
                <a16:creationId xmlns:a16="http://schemas.microsoft.com/office/drawing/2014/main" id="{827329BA-22D4-486B-A8CF-6666280914C0}"/>
              </a:ext>
            </a:extLst>
          </p:cNvPr>
          <p:cNvCxnSpPr>
            <a:cxnSpLocks/>
          </p:cNvCxnSpPr>
          <p:nvPr/>
        </p:nvCxnSpPr>
        <p:spPr>
          <a:xfrm flipH="1">
            <a:off x="7055595" y="3442016"/>
            <a:ext cx="9385" cy="247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12">
            <a:extLst>
              <a:ext uri="{FF2B5EF4-FFF2-40B4-BE49-F238E27FC236}">
                <a16:creationId xmlns:a16="http://schemas.microsoft.com/office/drawing/2014/main" id="{827329BA-22D4-486B-A8CF-6666280914C0}"/>
              </a:ext>
            </a:extLst>
          </p:cNvPr>
          <p:cNvCxnSpPr>
            <a:cxnSpLocks/>
          </p:cNvCxnSpPr>
          <p:nvPr/>
        </p:nvCxnSpPr>
        <p:spPr>
          <a:xfrm>
            <a:off x="7906492" y="3442016"/>
            <a:ext cx="136841" cy="247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09683" y="3655467"/>
            <a:ext cx="111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time</a:t>
            </a:r>
            <a:endParaRPr lang="ru-RU" dirty="0"/>
          </a:p>
        </p:txBody>
      </p:sp>
      <p:cxnSp>
        <p:nvCxnSpPr>
          <p:cNvPr id="25" name="מחבר חץ ישר 7">
            <a:extLst>
              <a:ext uri="{FF2B5EF4-FFF2-40B4-BE49-F238E27FC236}">
                <a16:creationId xmlns:a16="http://schemas.microsoft.com/office/drawing/2014/main" id="{A12821BB-2DD6-40F7-9992-95A7A36086E9}"/>
              </a:ext>
            </a:extLst>
          </p:cNvPr>
          <p:cNvCxnSpPr>
            <a:cxnSpLocks/>
          </p:cNvCxnSpPr>
          <p:nvPr/>
        </p:nvCxnSpPr>
        <p:spPr>
          <a:xfrm>
            <a:off x="9022940" y="3441239"/>
            <a:ext cx="127283" cy="248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520778" y="3651369"/>
            <a:ext cx="1648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 at initial time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3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 ODE’s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236439"/>
            <a:ext cx="10983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differential equations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Equation: y’(t)=y(t)/2-t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conditions: y(0)=1</a:t>
            </a:r>
          </a:p>
        </p:txBody>
      </p:sp>
      <p:sp>
        <p:nvSpPr>
          <p:cNvPr id="16" name="מציין מיקום טקסט 6"/>
          <p:cNvSpPr txBox="1">
            <a:spLocks/>
          </p:cNvSpPr>
          <p:nvPr/>
        </p:nvSpPr>
        <p:spPr>
          <a:xfrm>
            <a:off x="1030619" y="2716898"/>
            <a:ext cx="421484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rgbClr val="1D1DFF"/>
                </a:solidFill>
              </a:rPr>
              <a:t>function</a:t>
            </a:r>
            <a:r>
              <a:rPr lang="en-US" sz="2000" dirty="0"/>
              <a:t> </a:t>
            </a:r>
            <a:r>
              <a:rPr lang="en-US" sz="2000" dirty="0" err="1"/>
              <a:t>dy_le_dt</a:t>
            </a:r>
            <a:r>
              <a:rPr lang="en-US" sz="2000" dirty="0"/>
              <a:t> = </a:t>
            </a:r>
            <a:r>
              <a:rPr lang="en-US" sz="2000" dirty="0" err="1"/>
              <a:t>odefun</a:t>
            </a:r>
            <a:r>
              <a:rPr lang="en-US" sz="2000" dirty="0"/>
              <a:t>(</a:t>
            </a:r>
            <a:r>
              <a:rPr lang="en-US" sz="2000" dirty="0" err="1"/>
              <a:t>t,y</a:t>
            </a:r>
            <a:r>
              <a:rPr lang="en-US" sz="2000" dirty="0"/>
              <a:t>)</a:t>
            </a:r>
          </a:p>
          <a:p>
            <a:pPr algn="l" rtl="0"/>
            <a:r>
              <a:rPr lang="en-US" sz="2000" dirty="0"/>
              <a:t>   </a:t>
            </a:r>
            <a:r>
              <a:rPr lang="en-US" sz="2000" dirty="0" err="1"/>
              <a:t>dy_le_dt</a:t>
            </a:r>
            <a:r>
              <a:rPr lang="en-US" sz="2000" dirty="0"/>
              <a:t> = 0.5*y-t;</a:t>
            </a:r>
          </a:p>
          <a:p>
            <a:pPr algn="l" rtl="0"/>
            <a:r>
              <a:rPr lang="en-US" sz="2000" dirty="0">
                <a:solidFill>
                  <a:srgbClr val="1D1DFF"/>
                </a:solidFill>
              </a:rPr>
              <a:t>end</a:t>
            </a: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מציין מיקום טקסט 6"/>
          <p:cNvSpPr txBox="1">
            <a:spLocks/>
          </p:cNvSpPr>
          <p:nvPr/>
        </p:nvSpPr>
        <p:spPr>
          <a:xfrm>
            <a:off x="1030619" y="3859906"/>
            <a:ext cx="4214842" cy="16613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fr-FR" sz="2000" dirty="0"/>
              <a:t>[t, Y]= ode45(@</a:t>
            </a:r>
            <a:r>
              <a:rPr lang="fr-FR" sz="2000" dirty="0" err="1"/>
              <a:t>odefun</a:t>
            </a:r>
            <a:r>
              <a:rPr lang="he-IL" sz="2000" dirty="0"/>
              <a:t> </a:t>
            </a:r>
            <a:r>
              <a:rPr lang="fr-FR" sz="2000" dirty="0"/>
              <a:t>,</a:t>
            </a:r>
            <a:r>
              <a:rPr lang="he-IL" sz="2000" dirty="0"/>
              <a:t> </a:t>
            </a:r>
            <a:r>
              <a:rPr lang="fr-FR" sz="2000" dirty="0"/>
              <a:t>[0 </a:t>
            </a:r>
            <a:r>
              <a:rPr lang="en-US" sz="2000" dirty="0"/>
              <a:t>3</a:t>
            </a:r>
            <a:r>
              <a:rPr lang="fr-FR" sz="2000" dirty="0" smtClean="0"/>
              <a:t>]</a:t>
            </a:r>
            <a:r>
              <a:rPr lang="he-IL" sz="2000" dirty="0" smtClean="0"/>
              <a:t> </a:t>
            </a:r>
            <a:r>
              <a:rPr lang="en-US" sz="2000" dirty="0"/>
              <a:t>, 1</a:t>
            </a:r>
            <a:r>
              <a:rPr lang="fr-FR" sz="2000" dirty="0"/>
              <a:t>); </a:t>
            </a:r>
          </a:p>
          <a:p>
            <a:pPr algn="l" rtl="0"/>
            <a:r>
              <a:rPr lang="en-US" sz="2000" dirty="0"/>
              <a:t>figure;</a:t>
            </a:r>
          </a:p>
          <a:p>
            <a:pPr algn="l" rtl="0"/>
            <a:r>
              <a:rPr lang="en-US" sz="2000" dirty="0"/>
              <a:t>plot(t, Y);</a:t>
            </a:r>
          </a:p>
          <a:p>
            <a:pPr algn="l" rtl="0"/>
            <a:r>
              <a:rPr lang="en-US" sz="2000" dirty="0" err="1"/>
              <a:t>xlabel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A020F0"/>
                </a:solidFill>
              </a:rPr>
              <a:t>’t’</a:t>
            </a:r>
            <a:r>
              <a:rPr lang="en-US" sz="2000" dirty="0"/>
              <a:t>);</a:t>
            </a:r>
          </a:p>
          <a:p>
            <a:pPr algn="l" rtl="0"/>
            <a:r>
              <a:rPr lang="en-US" sz="2000" dirty="0" err="1"/>
              <a:t>ylabel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A020F0"/>
                </a:solidFill>
              </a:rPr>
              <a:t>’y’</a:t>
            </a:r>
            <a:r>
              <a:rPr lang="en-US" sz="2000" dirty="0"/>
              <a:t>);</a:t>
            </a:r>
          </a:p>
          <a:p>
            <a:pPr algn="l" rtl="0"/>
            <a:endParaRPr lang="es-ES" sz="2000" dirty="0"/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6" name="תמונה 9">
            <a:extLst>
              <a:ext uri="{FF2B5EF4-FFF2-40B4-BE49-F238E27FC236}">
                <a16:creationId xmlns:a16="http://schemas.microsoft.com/office/drawing/2014/main" id="{E238D833-B350-4A40-BD08-D8D36F89E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854" y="2716898"/>
            <a:ext cx="3208298" cy="2825502"/>
          </a:xfrm>
          <a:prstGeom prst="rect">
            <a:avLst/>
          </a:prstGeom>
        </p:spPr>
      </p:pic>
      <p:sp>
        <p:nvSpPr>
          <p:cNvPr id="28" name="Стрелка вправо 27"/>
          <p:cNvSpPr/>
          <p:nvPr/>
        </p:nvSpPr>
        <p:spPr>
          <a:xfrm>
            <a:off x="5984920" y="3847653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 ODE’s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10327" y="1236439"/>
                <a:ext cx="10983739" cy="526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differential equations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High-order differential equations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always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transformed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a 1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 (only 1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derivative) system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ODE’s.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n-order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ODE we have: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…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derivative of these functions will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 the results: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…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will be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found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according to the differential equation, other terms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comply with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following equations: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function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must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given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initial conditions.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27" y="1236439"/>
                <a:ext cx="10983739" cy="5260414"/>
              </a:xfrm>
              <a:prstGeom prst="rect">
                <a:avLst/>
              </a:prstGeom>
              <a:blipFill>
                <a:blip r:embed="rId2"/>
                <a:stretch>
                  <a:fillRect l="-1165" t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2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 ODE’s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0327" y="1236439"/>
                <a:ext cx="1098373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differential equations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the following differential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 conditions: 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27" y="1236439"/>
                <a:ext cx="10983739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1165" t="-29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מציין מיקום טקסט 6"/>
          <p:cNvSpPr txBox="1">
            <a:spLocks/>
          </p:cNvSpPr>
          <p:nvPr/>
        </p:nvSpPr>
        <p:spPr>
          <a:xfrm>
            <a:off x="813507" y="4902170"/>
            <a:ext cx="4786346" cy="1381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fr-FR" sz="2000" dirty="0"/>
              <a:t>[t, Y]= ode45(@</a:t>
            </a:r>
            <a:r>
              <a:rPr lang="fr-FR" sz="2000" dirty="0" err="1"/>
              <a:t>odefun</a:t>
            </a:r>
            <a:r>
              <a:rPr lang="fr-FR" sz="2000" dirty="0"/>
              <a:t>, [0 10], [1 -5]); </a:t>
            </a:r>
          </a:p>
          <a:p>
            <a:pPr algn="l" rtl="0"/>
            <a:r>
              <a:rPr lang="en-US" sz="2000" dirty="0"/>
              <a:t>figure;</a:t>
            </a:r>
          </a:p>
          <a:p>
            <a:pPr algn="l" rtl="0"/>
            <a:r>
              <a:rPr lang="en-US" sz="2000" dirty="0"/>
              <a:t>plot(t, Y(:,1));</a:t>
            </a:r>
          </a:p>
          <a:p>
            <a:pPr algn="l" rtl="0"/>
            <a:r>
              <a:rPr lang="en-US" sz="2000" dirty="0" err="1"/>
              <a:t>xlabel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A020F0"/>
                </a:solidFill>
              </a:rPr>
              <a:t>’t’</a:t>
            </a:r>
            <a:r>
              <a:rPr lang="en-US" sz="2000" dirty="0"/>
              <a:t>); </a:t>
            </a:r>
            <a:r>
              <a:rPr lang="en-US" sz="2000" dirty="0" err="1"/>
              <a:t>ylabel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A020F0"/>
                </a:solidFill>
              </a:rPr>
              <a:t>’y’</a:t>
            </a:r>
            <a:r>
              <a:rPr lang="en-US" sz="2000" dirty="0"/>
              <a:t>);</a:t>
            </a:r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ציין מיקום טקסט 6"/>
          <p:cNvSpPr txBox="1">
            <a:spLocks/>
          </p:cNvSpPr>
          <p:nvPr/>
        </p:nvSpPr>
        <p:spPr>
          <a:xfrm>
            <a:off x="810327" y="3146303"/>
            <a:ext cx="4786346" cy="164307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rgbClr val="1D1DFF"/>
                </a:solidFill>
              </a:rPr>
              <a:t>function</a:t>
            </a:r>
            <a:r>
              <a:rPr lang="en-US" sz="2000" dirty="0"/>
              <a:t> </a:t>
            </a:r>
            <a:r>
              <a:rPr lang="en-US" sz="2000" dirty="0" err="1"/>
              <a:t>dy_le_dt</a:t>
            </a:r>
            <a:r>
              <a:rPr lang="en-US" sz="2000" dirty="0"/>
              <a:t> = </a:t>
            </a:r>
            <a:r>
              <a:rPr lang="en-US" sz="2000" dirty="0" err="1"/>
              <a:t>odefun</a:t>
            </a:r>
            <a:r>
              <a:rPr lang="en-US" sz="2000" dirty="0"/>
              <a:t>(</a:t>
            </a:r>
            <a:r>
              <a:rPr lang="en-US" sz="2000" dirty="0" err="1"/>
              <a:t>t,y</a:t>
            </a:r>
            <a:r>
              <a:rPr lang="en-US" sz="2000" dirty="0"/>
              <a:t>)</a:t>
            </a:r>
          </a:p>
          <a:p>
            <a:pPr algn="l" rtl="0"/>
            <a:r>
              <a:rPr lang="en-US" sz="2000" dirty="0"/>
              <a:t>   </a:t>
            </a:r>
            <a:r>
              <a:rPr lang="en-US" sz="2000" dirty="0" err="1"/>
              <a:t>dy_le_dt</a:t>
            </a:r>
            <a:r>
              <a:rPr lang="en-US" sz="2000" dirty="0"/>
              <a:t> = zeros(2,1); </a:t>
            </a:r>
            <a:endParaRPr lang="en-US" sz="2000" dirty="0">
              <a:solidFill>
                <a:srgbClr val="218A23"/>
              </a:solidFill>
            </a:endParaRPr>
          </a:p>
          <a:p>
            <a:pPr algn="l" rtl="0"/>
            <a:r>
              <a:rPr lang="en-US" sz="2000" dirty="0"/>
              <a:t>   </a:t>
            </a:r>
            <a:r>
              <a:rPr lang="en-US" sz="2000" dirty="0" err="1"/>
              <a:t>dy_le_dt</a:t>
            </a:r>
            <a:r>
              <a:rPr lang="en-US" sz="2000" dirty="0"/>
              <a:t>(1) = y(2);</a:t>
            </a:r>
          </a:p>
          <a:p>
            <a:pPr algn="l" rtl="0"/>
            <a:r>
              <a:rPr lang="en-US" sz="2000" dirty="0"/>
              <a:t>   </a:t>
            </a:r>
            <a:r>
              <a:rPr lang="en-US" sz="2000" dirty="0" err="1"/>
              <a:t>dy_le_dt</a:t>
            </a:r>
            <a:r>
              <a:rPr lang="en-US" sz="2000" dirty="0"/>
              <a:t>(2</a:t>
            </a:r>
            <a:r>
              <a:rPr lang="es-ES" sz="2000" dirty="0"/>
              <a:t>) = -3*y(2)-2*y(1)+5*exp(-t);</a:t>
            </a:r>
          </a:p>
          <a:p>
            <a:pPr algn="l" rtl="0"/>
            <a:r>
              <a:rPr lang="es-ES" sz="2000" dirty="0">
                <a:solidFill>
                  <a:srgbClr val="1D1DFF"/>
                </a:solidFill>
              </a:rPr>
              <a:t>end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תמונה 6">
            <a:extLst>
              <a:ext uri="{FF2B5EF4-FFF2-40B4-BE49-F238E27FC236}">
                <a16:creationId xmlns:a16="http://schemas.microsoft.com/office/drawing/2014/main" id="{61C48081-A80F-4ADD-B4DD-2705A2ECF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074" y="3409762"/>
            <a:ext cx="3017133" cy="2500184"/>
          </a:xfrm>
          <a:prstGeom prst="rect">
            <a:avLst/>
          </a:prstGeom>
        </p:spPr>
      </p:pic>
      <p:sp>
        <p:nvSpPr>
          <p:cNvPr id="9" name="Стрелка вправо 8"/>
          <p:cNvSpPr/>
          <p:nvPr/>
        </p:nvSpPr>
        <p:spPr>
          <a:xfrm>
            <a:off x="6474124" y="441753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236439"/>
            <a:ext cx="111849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Ctrl+C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instant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of the MATLAB program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variables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calling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function, all the variables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hidden from the variables in the script (local variables) 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it is convenient to define global variables that are always recognized and thus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needed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entered as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functions.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that defines the relevant global variable should be typed at the beginning of each function in which we want to use those variables.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a line of code as text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run a given command line within a string </a:t>
            </a:r>
          </a:p>
        </p:txBody>
      </p:sp>
      <p:sp>
        <p:nvSpPr>
          <p:cNvPr id="10" name="מציין מיקום טקסט 6"/>
          <p:cNvSpPr txBox="1">
            <a:spLocks/>
          </p:cNvSpPr>
          <p:nvPr/>
        </p:nvSpPr>
        <p:spPr>
          <a:xfrm>
            <a:off x="3973904" y="3867928"/>
            <a:ext cx="485778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rgbClr val="1D1DFF"/>
                </a:solidFill>
              </a:rPr>
              <a:t>global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2CB1AE"/>
                </a:solidFill>
              </a:rPr>
              <a:t>speed_of_light</a:t>
            </a:r>
            <a:endParaRPr lang="en-US" sz="2000" dirty="0">
              <a:solidFill>
                <a:srgbClr val="2CB1AE"/>
              </a:solidFill>
            </a:endParaRPr>
          </a:p>
        </p:txBody>
      </p:sp>
      <p:sp>
        <p:nvSpPr>
          <p:cNvPr id="11" name="מציין מיקום טקסט 6"/>
          <p:cNvSpPr txBox="1">
            <a:spLocks/>
          </p:cNvSpPr>
          <p:nvPr/>
        </p:nvSpPr>
        <p:spPr>
          <a:xfrm>
            <a:off x="4045232" y="6132530"/>
            <a:ext cx="485778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err="1"/>
              <a:t>eval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A020F0"/>
                </a:solidFill>
              </a:rPr>
              <a:t>‘x=2:5’</a:t>
            </a:r>
            <a:r>
              <a:rPr lang="en-US" sz="2000" dirty="0"/>
              <a:t>); </a:t>
            </a:r>
            <a:r>
              <a:rPr lang="en-US" sz="2000" dirty="0">
                <a:solidFill>
                  <a:srgbClr val="218A23"/>
                </a:solidFill>
              </a:rPr>
              <a:t>% [2 3 4 5]</a:t>
            </a:r>
          </a:p>
        </p:txBody>
      </p:sp>
    </p:spTree>
    <p:extLst>
      <p:ext uri="{BB962C8B-B14F-4D97-AF65-F5344CB8AC3E}">
        <p14:creationId xmlns:p14="http://schemas.microsoft.com/office/powerpoint/2010/main" val="27098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236439"/>
            <a:ext cx="10983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MATLAB GUI?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 = Graphical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 convenient graphical user interface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 MATLAB environment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GUI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recommended to work with GUIDE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Typing the guide command will take us to the environment in which the GUI is designed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empty GUI look like this: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5566" y="4280701"/>
            <a:ext cx="2857520" cy="239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29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10327" y="1236439"/>
                <a:ext cx="10983739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do they work?</a:t>
                </a:r>
              </a:p>
              <a:p>
                <a:pPr marL="914400" lvl="1" indent="-457200">
                  <a:buClr>
                    <a:srgbClr val="C00000"/>
                  </a:buClr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GUI works in parallel with 2 files of the same type:</a:t>
                </a:r>
              </a:p>
              <a:p>
                <a:pPr marL="1428750" lvl="2" indent="-51435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.fig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file containing the graphic</a:t>
                </a:r>
              </a:p>
              <a:p>
                <a:pPr marL="1428750" lvl="2" indent="-51435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.m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file containing the code</a:t>
                </a:r>
              </a:p>
              <a:p>
                <a:pPr marL="914400" lvl="1" indent="-457200">
                  <a:buClr>
                    <a:srgbClr val="C00000"/>
                  </a:buClr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Every change in one file affects the other</a:t>
                </a:r>
              </a:p>
              <a:p>
                <a:pPr marL="914400" lvl="1" indent="-457200">
                  <a:buClr>
                    <a:srgbClr val="C00000"/>
                  </a:buClr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We’ll add graphical objects, define properties, and specify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code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run</a:t>
                </a:r>
              </a:p>
              <a:p>
                <a:pPr marL="914400" lvl="1" indent="-457200">
                  <a:buClr>
                    <a:srgbClr val="C00000"/>
                  </a:buClr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most common call is to a function called callback. The function runs when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user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mouse-click the object</a:t>
                </a:r>
              </a:p>
              <a:p>
                <a:pPr marL="914400" lvl="1" indent="-457200">
                  <a:buClr>
                    <a:srgbClr val="C00000"/>
                  </a:buClr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Edit the function by right-click on the object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view callbacks</a:t>
                </a:r>
              </a:p>
              <a:p>
                <a:pPr marL="914400" lvl="1" indent="-457200">
                  <a:buClr>
                    <a:srgbClr val="C00000"/>
                  </a:buClr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code works with a variable called handles that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contains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handles to all the GUI objects.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27" y="1236439"/>
                <a:ext cx="10983739" cy="5262979"/>
              </a:xfrm>
              <a:prstGeom prst="rect">
                <a:avLst/>
              </a:prstGeom>
              <a:blipFill>
                <a:blip r:embed="rId2"/>
                <a:stretch>
                  <a:fillRect l="-999" t="-1275" b="-2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2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327" y="1178248"/>
            <a:ext cx="109837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commands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find an object attribute. For example: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specifies an attribute of an object. For example: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features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מציין מיקום טקסט 6"/>
          <p:cNvSpPr txBox="1">
            <a:spLocks/>
          </p:cNvSpPr>
          <p:nvPr/>
        </p:nvSpPr>
        <p:spPr>
          <a:xfrm>
            <a:off x="3873304" y="2067436"/>
            <a:ext cx="485778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get(handles.pushbutton1,</a:t>
            </a:r>
            <a:r>
              <a:rPr lang="en-US" sz="2000" dirty="0">
                <a:solidFill>
                  <a:srgbClr val="A020F0"/>
                </a:solidFill>
              </a:rPr>
              <a:t>’visible’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218A23"/>
                </a:solidFill>
              </a:rPr>
              <a:t>% 1</a:t>
            </a:r>
            <a:r>
              <a:rPr lang="en-US" sz="2000" dirty="0"/>
              <a:t> </a:t>
            </a:r>
            <a:endParaRPr lang="en-US" sz="2000" dirty="0">
              <a:solidFill>
                <a:srgbClr val="218A23"/>
              </a:solidFill>
            </a:endParaRPr>
          </a:p>
        </p:txBody>
      </p:sp>
      <p:sp>
        <p:nvSpPr>
          <p:cNvPr id="6" name="מציין מיקום טקסט 6"/>
          <p:cNvSpPr txBox="1">
            <a:spLocks/>
          </p:cNvSpPr>
          <p:nvPr/>
        </p:nvSpPr>
        <p:spPr>
          <a:xfrm>
            <a:off x="3873304" y="3054580"/>
            <a:ext cx="507209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set(handles.text1, </a:t>
            </a:r>
            <a:r>
              <a:rPr lang="en-US" sz="2000" dirty="0">
                <a:solidFill>
                  <a:srgbClr val="A020F0"/>
                </a:solidFill>
              </a:rPr>
              <a:t>’string’</a:t>
            </a:r>
            <a:r>
              <a:rPr lang="en-US" sz="2000" dirty="0"/>
              <a:t> , </a:t>
            </a:r>
            <a:r>
              <a:rPr lang="en-US" sz="2000" dirty="0">
                <a:solidFill>
                  <a:srgbClr val="A020F0"/>
                </a:solidFill>
              </a:rPr>
              <a:t>‘This is a text box’</a:t>
            </a:r>
            <a:r>
              <a:rPr lang="en-US" sz="2000" dirty="0"/>
              <a:t>) </a:t>
            </a:r>
            <a:endParaRPr lang="en-US" sz="2000" dirty="0">
              <a:solidFill>
                <a:srgbClr val="218A2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73341"/>
              </p:ext>
            </p:extLst>
          </p:nvPr>
        </p:nvGraphicFramePr>
        <p:xfrm>
          <a:off x="2908580" y="4128027"/>
          <a:ext cx="6787231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Attribute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controls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visible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Whether </a:t>
                      </a:r>
                      <a:r>
                        <a:rPr lang="en-US" sz="1800" baseline="0" dirty="0" smtClean="0"/>
                        <a:t>the object is visible or hidden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text displayed on the object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 size and its position in the window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value associated with this</a:t>
                      </a:r>
                      <a:r>
                        <a:rPr lang="en-US" baseline="0" dirty="0" smtClean="0"/>
                        <a:t> object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58461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 we worked with vectors,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acting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returning vectors.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many cases 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interested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function itself and want to manipulate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 MATLAB allows us to define symbolic variables and symbolic functions that are defined on these variables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symbolic variable will be defined using the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defining a symbolic variable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symbolic variable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מציין מיקום טקסט 6"/>
          <p:cNvSpPr txBox="1">
            <a:spLocks/>
          </p:cNvSpPr>
          <p:nvPr/>
        </p:nvSpPr>
        <p:spPr>
          <a:xfrm>
            <a:off x="3187976" y="5739736"/>
            <a:ext cx="65722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a = sym(</a:t>
            </a:r>
            <a:r>
              <a:rPr lang="en-US" sz="2000" dirty="0">
                <a:solidFill>
                  <a:srgbClr val="A020F0"/>
                </a:solidFill>
              </a:rPr>
              <a:t>‘a’</a:t>
            </a:r>
            <a:r>
              <a:rPr lang="en-US" sz="2000" dirty="0"/>
              <a:t>);</a:t>
            </a:r>
          </a:p>
          <a:p>
            <a:pPr algn="l" rtl="0"/>
            <a:r>
              <a:rPr lang="en-US" sz="2000" dirty="0"/>
              <a:t>b = sym(</a:t>
            </a:r>
            <a:r>
              <a:rPr lang="en-US" sz="2000" dirty="0">
                <a:solidFill>
                  <a:srgbClr val="A020F0"/>
                </a:solidFill>
              </a:rPr>
              <a:t>‘b’ 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A020F0"/>
                </a:solidFill>
              </a:rPr>
              <a:t>‘positive’</a:t>
            </a:r>
            <a:r>
              <a:rPr lang="en-US" sz="2000" dirty="0"/>
              <a:t>);</a:t>
            </a:r>
            <a:endParaRPr lang="en-US" sz="2000" dirty="0">
              <a:solidFill>
                <a:srgbClr val="009A46"/>
              </a:solidFill>
            </a:endParaRPr>
          </a:p>
          <a:p>
            <a:pPr algn="l" rtl="0"/>
            <a:endParaRPr lang="en-US" sz="2400" dirty="0">
              <a:solidFill>
                <a:srgbClr val="009A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use the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which is equivalent to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defining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define conditions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get the current set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מציין מיקום טקסט 6"/>
          <p:cNvSpPr txBox="1">
            <a:spLocks/>
          </p:cNvSpPr>
          <p:nvPr/>
        </p:nvSpPr>
        <p:spPr>
          <a:xfrm>
            <a:off x="3187976" y="2542639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err="1"/>
              <a:t>syms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020F0"/>
                </a:solidFill>
              </a:rPr>
              <a:t>x y z</a:t>
            </a:r>
          </a:p>
        </p:txBody>
      </p:sp>
      <p:sp>
        <p:nvSpPr>
          <p:cNvPr id="7" name="מציין מיקום טקסט 6"/>
          <p:cNvSpPr txBox="1">
            <a:spLocks/>
          </p:cNvSpPr>
          <p:nvPr/>
        </p:nvSpPr>
        <p:spPr>
          <a:xfrm>
            <a:off x="3187976" y="4820914"/>
            <a:ext cx="6572296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assumptions </a:t>
            </a:r>
            <a:r>
              <a:rPr lang="en-US" sz="2000" dirty="0">
                <a:solidFill>
                  <a:srgbClr val="218A23"/>
                </a:solidFill>
              </a:rPr>
              <a:t>%  Empty sym: 1-by-0</a:t>
            </a:r>
          </a:p>
          <a:p>
            <a:pPr algn="l" rtl="0">
              <a:buNone/>
            </a:pPr>
            <a:r>
              <a:rPr lang="en-US" sz="2000" dirty="0"/>
              <a:t>assume(y, </a:t>
            </a:r>
            <a:r>
              <a:rPr lang="en-US" sz="2000" dirty="0">
                <a:solidFill>
                  <a:srgbClr val="A020F0"/>
                </a:solidFill>
              </a:rPr>
              <a:t>'real'</a:t>
            </a:r>
            <a:r>
              <a:rPr lang="en-US" sz="2000" dirty="0"/>
              <a:t>) ;</a:t>
            </a:r>
          </a:p>
          <a:p>
            <a:pPr algn="l" rtl="0"/>
            <a:r>
              <a:rPr lang="en-US" sz="2000" dirty="0"/>
              <a:t>assumptions </a:t>
            </a:r>
            <a:r>
              <a:rPr lang="en-US" sz="2000" dirty="0">
                <a:solidFill>
                  <a:srgbClr val="218A23"/>
                </a:solidFill>
              </a:rPr>
              <a:t>% y in R_</a:t>
            </a:r>
            <a:endParaRPr lang="en-US" sz="2000" dirty="0"/>
          </a:p>
          <a:p>
            <a:pPr algn="l" rtl="0">
              <a:buNone/>
            </a:pPr>
            <a:r>
              <a:rPr lang="en-US" sz="2000" dirty="0"/>
              <a:t>assume(x&gt;1); </a:t>
            </a:r>
          </a:p>
          <a:p>
            <a:pPr algn="l" rtl="0"/>
            <a:r>
              <a:rPr lang="en-US" sz="2000" dirty="0"/>
              <a:t>assumptions </a:t>
            </a:r>
            <a:r>
              <a:rPr lang="en-US" sz="2000" dirty="0">
                <a:solidFill>
                  <a:srgbClr val="218A23"/>
                </a:solidFill>
              </a:rPr>
              <a:t>% [ 1 &lt; x, y in R_]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62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function definition will be done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 normal function, only instead of a vector, we will run the function on a symbolic variable. For example: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values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the symbolic variables,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explicitly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specify which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the function is running 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findsym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 gives all variables of a symbolic function</a:t>
            </a:r>
          </a:p>
        </p:txBody>
      </p:sp>
      <p:sp>
        <p:nvSpPr>
          <p:cNvPr id="8" name="מציין מיקום טקסט 6"/>
          <p:cNvSpPr txBox="1">
            <a:spLocks/>
          </p:cNvSpPr>
          <p:nvPr/>
        </p:nvSpPr>
        <p:spPr>
          <a:xfrm>
            <a:off x="2735090" y="3007284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 = exp(2*x)*sin(3*y);</a:t>
            </a: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735090" y="4299451"/>
            <a:ext cx="7311756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x,y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exp(2*x)*sin(3*y);</a:t>
            </a:r>
          </a:p>
          <a:p>
            <a:pPr algn="l" rtl="0"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f3(x) = exp(2*x)*sin(3*y);</a:t>
            </a:r>
          </a:p>
          <a:p>
            <a:pPr algn="l" rtl="0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f3(1) </a:t>
            </a:r>
            <a:r>
              <a:rPr lang="en-US" sz="2000" dirty="0">
                <a:solidFill>
                  <a:srgbClr val="218A23"/>
                </a:solidFill>
              </a:rPr>
              <a:t>% will give the answer exp(2)*sin(3*y) which is a function of y</a:t>
            </a:r>
          </a:p>
          <a:p>
            <a:pPr algn="l" rtl="0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מציין מיקום טקסט 6"/>
          <p:cNvSpPr txBox="1">
            <a:spLocks/>
          </p:cNvSpPr>
          <p:nvPr/>
        </p:nvSpPr>
        <p:spPr>
          <a:xfrm>
            <a:off x="3104820" y="5944673"/>
            <a:ext cx="6572296" cy="7143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 err="1"/>
              <a:t>findsym</a:t>
            </a:r>
            <a:r>
              <a:rPr lang="en-US" sz="2000" dirty="0"/>
              <a:t>(f1) </a:t>
            </a:r>
            <a:r>
              <a:rPr lang="en-US" sz="2000" dirty="0">
                <a:solidFill>
                  <a:srgbClr val="218A23"/>
                </a:solidFill>
              </a:rPr>
              <a:t>% </a:t>
            </a:r>
            <a:r>
              <a:rPr lang="en-US" sz="2000" dirty="0" err="1">
                <a:solidFill>
                  <a:srgbClr val="218A23"/>
                </a:solidFill>
              </a:rPr>
              <a:t>x,y</a:t>
            </a:r>
            <a:endParaRPr lang="en-US" sz="2000" dirty="0">
              <a:solidFill>
                <a:srgbClr val="218A23"/>
              </a:solidFill>
            </a:endParaRPr>
          </a:p>
          <a:p>
            <a:pPr algn="l" rtl="0">
              <a:buNone/>
            </a:pPr>
            <a:r>
              <a:rPr lang="en-US" sz="2000" dirty="0" err="1"/>
              <a:t>findsym</a:t>
            </a:r>
            <a:r>
              <a:rPr lang="en-US" sz="2000" dirty="0"/>
              <a:t>(f2(a,1)) </a:t>
            </a:r>
            <a:r>
              <a:rPr lang="en-US" sz="2000" dirty="0">
                <a:solidFill>
                  <a:srgbClr val="218A23"/>
                </a:solidFill>
              </a:rPr>
              <a:t>% a</a:t>
            </a:r>
          </a:p>
          <a:p>
            <a:pPr algn="l" rtl="0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 numerical values in the functions can be done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the values as an input to the symbolic function: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The command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command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predefined symbolic variables:</a:t>
            </a:r>
          </a:p>
        </p:txBody>
      </p:sp>
      <p:sp>
        <p:nvSpPr>
          <p:cNvPr id="7" name="מציין מיקום טקסט 6"/>
          <p:cNvSpPr txBox="1">
            <a:spLocks/>
          </p:cNvSpPr>
          <p:nvPr/>
        </p:nvSpPr>
        <p:spPr>
          <a:xfrm>
            <a:off x="3187976" y="3007447"/>
            <a:ext cx="657229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f4(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x,y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exp(x)*(y^2-1);</a:t>
            </a:r>
          </a:p>
          <a:p>
            <a:pPr algn="l" rtl="0"/>
            <a:r>
              <a:rPr lang="en-US" sz="2000" dirty="0"/>
              <a:t>f4(1,2) </a:t>
            </a:r>
            <a:r>
              <a:rPr lang="en-US" sz="2000" dirty="0">
                <a:solidFill>
                  <a:srgbClr val="218A23"/>
                </a:solidFill>
              </a:rPr>
              <a:t>% exp(1)*3</a:t>
            </a:r>
          </a:p>
          <a:p>
            <a:pPr algn="l" rtl="0"/>
            <a:r>
              <a:rPr lang="en-US" sz="2000" dirty="0"/>
              <a:t>double(f4(1,2)) </a:t>
            </a:r>
            <a:r>
              <a:rPr lang="en-US" sz="2000" dirty="0">
                <a:solidFill>
                  <a:srgbClr val="218A23"/>
                </a:solidFill>
              </a:rPr>
              <a:t>% 8.1548</a:t>
            </a: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מציין מיקום טקסט 6"/>
          <p:cNvSpPr txBox="1">
            <a:spLocks/>
          </p:cNvSpPr>
          <p:nvPr/>
        </p:nvSpPr>
        <p:spPr>
          <a:xfrm>
            <a:off x="3187976" y="4729703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/>
              <a:t>double(subs(f4,[x, y],[1,2])) </a:t>
            </a:r>
            <a:r>
              <a:rPr lang="en-US" sz="2000" dirty="0">
                <a:solidFill>
                  <a:srgbClr val="218A23"/>
                </a:solidFill>
              </a:rPr>
              <a:t>% 8.1548</a:t>
            </a: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מציין מיקום טקסט 6"/>
          <p:cNvSpPr txBox="1">
            <a:spLocks/>
          </p:cNvSpPr>
          <p:nvPr/>
        </p:nvSpPr>
        <p:spPr>
          <a:xfrm>
            <a:off x="3187976" y="5637644"/>
            <a:ext cx="6572296" cy="7143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x=1; y=2;</a:t>
            </a:r>
          </a:p>
          <a:p>
            <a:pPr algn="l" rtl="0">
              <a:buNone/>
            </a:pPr>
            <a:r>
              <a:rPr lang="en-US" sz="2000" dirty="0"/>
              <a:t>double(subs(f4)) </a:t>
            </a:r>
            <a:r>
              <a:rPr lang="en-US" sz="2000" dirty="0">
                <a:solidFill>
                  <a:srgbClr val="218A23"/>
                </a:solidFill>
              </a:rPr>
              <a:t>% 8.1548</a:t>
            </a: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from symbolic to scalar.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also used to replace symbolic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מציין מיקום טקסט 6"/>
          <p:cNvSpPr txBox="1">
            <a:spLocks/>
          </p:cNvSpPr>
          <p:nvPr/>
        </p:nvSpPr>
        <p:spPr>
          <a:xfrm>
            <a:off x="2735090" y="2575267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subs(symbolic  function, old expression, new expression)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735090" y="3521186"/>
            <a:ext cx="65722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x,y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exp(2*x)*sin(3*y);</a:t>
            </a:r>
          </a:p>
          <a:p>
            <a:pPr algn="l" rtl="0">
              <a:buNone/>
            </a:pPr>
            <a:r>
              <a:rPr lang="en-US" sz="2000" dirty="0"/>
              <a:t>subs(f2,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exp(2*x),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(x)+1)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218A23"/>
                </a:solidFill>
              </a:rPr>
              <a:t>% (</a:t>
            </a:r>
            <a:r>
              <a:rPr lang="en-US" sz="2000" dirty="0" err="1">
                <a:solidFill>
                  <a:srgbClr val="218A23"/>
                </a:solidFill>
              </a:rPr>
              <a:t>cos</a:t>
            </a:r>
            <a:r>
              <a:rPr lang="en-US" sz="2000" dirty="0">
                <a:solidFill>
                  <a:srgbClr val="218A23"/>
                </a:solidFill>
              </a:rPr>
              <a:t>(x)+1)*sin(3*y)</a:t>
            </a: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 on symbolic functions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81558"/>
              </p:ext>
            </p:extLst>
          </p:nvPr>
        </p:nvGraphicFramePr>
        <p:xfrm>
          <a:off x="1738702" y="1842979"/>
          <a:ext cx="81280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4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 of the function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simplify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Simplifying </a:t>
                      </a:r>
                      <a:r>
                        <a:rPr lang="en-US" sz="1800" dirty="0" smtClean="0"/>
                        <a:t>symbolic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expressions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Taking</a:t>
                      </a:r>
                      <a:r>
                        <a:rPr lang="en-US" baseline="0" dirty="0" smtClean="0"/>
                        <a:t> the derivative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Calculating an </a:t>
                      </a:r>
                      <a:r>
                        <a:rPr lang="en-US" baseline="0" dirty="0" smtClean="0"/>
                        <a:t>integral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Calculating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limit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fourier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Calculating Fourier </a:t>
                      </a:r>
                      <a:r>
                        <a:rPr lang="en-US" dirty="0" smtClean="0"/>
                        <a:t>transformation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laplace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Calculating Laplace </a:t>
                      </a:r>
                      <a:r>
                        <a:rPr lang="en-US" dirty="0" smtClean="0"/>
                        <a:t>transformation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taylor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Taylor</a:t>
                      </a:r>
                      <a:r>
                        <a:rPr lang="en-US" baseline="0" dirty="0" smtClean="0"/>
                        <a:t> expansion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Solving algebraic </a:t>
                      </a:r>
                      <a:r>
                        <a:rPr lang="en-US" dirty="0" smtClean="0"/>
                        <a:t>equation (set</a:t>
                      </a:r>
                      <a:r>
                        <a:rPr lang="en-US" baseline="0" dirty="0" smtClean="0"/>
                        <a:t> of equations)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dsolve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Solving differential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equation (set of equations)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3086" y="405442"/>
            <a:ext cx="8842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variables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389" y="1236439"/>
            <a:ext cx="103516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function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simplification: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function in N steps: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steps N depends 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inside algorithm…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מציין מיקום טקסט 6"/>
          <p:cNvSpPr txBox="1">
            <a:spLocks/>
          </p:cNvSpPr>
          <p:nvPr/>
        </p:nvSpPr>
        <p:spPr>
          <a:xfrm>
            <a:off x="2735090" y="2145509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simplify(symbolic function)</a:t>
            </a:r>
            <a:endParaRPr lang="en-US" sz="2000" dirty="0">
              <a:solidFill>
                <a:srgbClr val="218A23"/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מציין מיקום טקסט 6"/>
          <p:cNvSpPr txBox="1">
            <a:spLocks/>
          </p:cNvSpPr>
          <p:nvPr/>
        </p:nvSpPr>
        <p:spPr>
          <a:xfrm>
            <a:off x="2735090" y="2963481"/>
            <a:ext cx="6572296" cy="4743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s-ES" sz="2000" dirty="0"/>
              <a:t>simplify( (cos(x))^2 - (sin(x))^2 ) </a:t>
            </a:r>
            <a:r>
              <a:rPr lang="es-ES" sz="2000" dirty="0">
                <a:solidFill>
                  <a:srgbClr val="218A23"/>
                </a:solidFill>
              </a:rPr>
              <a:t>% cos(2*x)</a:t>
            </a:r>
          </a:p>
        </p:txBody>
      </p:sp>
      <p:sp>
        <p:nvSpPr>
          <p:cNvPr id="9" name="מציין מיקום טקסט 6"/>
          <p:cNvSpPr txBox="1">
            <a:spLocks/>
          </p:cNvSpPr>
          <p:nvPr/>
        </p:nvSpPr>
        <p:spPr>
          <a:xfrm>
            <a:off x="2735090" y="3879599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simplify(symbolic function,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מציין מיקום טקסט 6"/>
          <p:cNvSpPr txBox="1">
            <a:spLocks/>
          </p:cNvSpPr>
          <p:nvPr/>
        </p:nvSpPr>
        <p:spPr>
          <a:xfrm>
            <a:off x="2735090" y="4677313"/>
            <a:ext cx="657229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sz="2000" dirty="0"/>
              <a:t>f(x) = exp(1i*x) / </a:t>
            </a:r>
            <a:r>
              <a:rPr lang="en-US" sz="2000" dirty="0" err="1"/>
              <a:t>cos</a:t>
            </a:r>
            <a:r>
              <a:rPr lang="en-US" sz="2000" dirty="0"/>
              <a:t>(x) - 1 ;</a:t>
            </a:r>
          </a:p>
          <a:p>
            <a:pPr algn="l" rtl="0">
              <a:buNone/>
            </a:pPr>
            <a:r>
              <a:rPr lang="en-US" sz="2000" dirty="0"/>
              <a:t>simplify( f ) </a:t>
            </a:r>
            <a:r>
              <a:rPr lang="en-US" sz="2000" dirty="0">
                <a:solidFill>
                  <a:srgbClr val="218A23"/>
                </a:solidFill>
              </a:rPr>
              <a:t>% (sin(x)*</a:t>
            </a:r>
            <a:r>
              <a:rPr lang="en-US" sz="2000" dirty="0" err="1">
                <a:solidFill>
                  <a:srgbClr val="218A23"/>
                </a:solidFill>
              </a:rPr>
              <a:t>i</a:t>
            </a:r>
            <a:r>
              <a:rPr lang="en-US" sz="2000" dirty="0">
                <a:solidFill>
                  <a:srgbClr val="218A23"/>
                </a:solidFill>
              </a:rPr>
              <a:t>)/</a:t>
            </a:r>
            <a:r>
              <a:rPr lang="en-US" sz="2000" dirty="0" err="1">
                <a:solidFill>
                  <a:srgbClr val="218A23"/>
                </a:solidFill>
              </a:rPr>
              <a:t>cos</a:t>
            </a:r>
            <a:r>
              <a:rPr lang="en-US" sz="2000" dirty="0">
                <a:solidFill>
                  <a:srgbClr val="218A23"/>
                </a:solidFill>
              </a:rPr>
              <a:t>(x)</a:t>
            </a:r>
          </a:p>
          <a:p>
            <a:pPr algn="l" rtl="0">
              <a:buNone/>
            </a:pPr>
            <a:r>
              <a:rPr lang="en-US" sz="2000" dirty="0"/>
              <a:t>simplify( f , 50 ) </a:t>
            </a:r>
            <a:r>
              <a:rPr lang="en-US" sz="2000" dirty="0">
                <a:solidFill>
                  <a:srgbClr val="218A23"/>
                </a:solidFill>
              </a:rPr>
              <a:t>% tan(x)*</a:t>
            </a:r>
            <a:r>
              <a:rPr lang="en-US" sz="2000" dirty="0" err="1">
                <a:solidFill>
                  <a:srgbClr val="218A23"/>
                </a:solidFill>
              </a:rPr>
              <a:t>i</a:t>
            </a:r>
            <a:endParaRPr lang="en-US" sz="2000" dirty="0">
              <a:solidFill>
                <a:srgbClr val="218A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2352</Words>
  <Application>Microsoft Office PowerPoint</Application>
  <PresentationFormat>Widescreen</PresentationFormat>
  <Paragraphs>404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David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Горлач</dc:creator>
  <cp:lastModifiedBy>Ori Reinhardt</cp:lastModifiedBy>
  <cp:revision>122</cp:revision>
  <dcterms:created xsi:type="dcterms:W3CDTF">2020-01-29T20:25:03Z</dcterms:created>
  <dcterms:modified xsi:type="dcterms:W3CDTF">2020-02-10T12:00:11Z</dcterms:modified>
</cp:coreProperties>
</file>